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4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Inter Thin" charset="1" panose="020B0A02050000000004"/>
      <p:regular r:id="rId22"/>
    </p:embeddedFont>
    <p:embeddedFont>
      <p:font typeface="Inter Thin Italics" charset="1" panose="020B0A02050000000004"/>
      <p:regular r:id="rId23"/>
    </p:embeddedFont>
    <p:embeddedFont>
      <p:font typeface="Inter Extra-Light" charset="1" panose="02000503000000020004"/>
      <p:regular r:id="rId24"/>
    </p:embeddedFont>
    <p:embeddedFont>
      <p:font typeface="Inter Light" charset="1" panose="02000503000000020004"/>
      <p:regular r:id="rId25"/>
    </p:embeddedFont>
    <p:embeddedFont>
      <p:font typeface="Inter Medium" charset="1" panose="02000503000000020004"/>
      <p:regular r:id="rId26"/>
    </p:embeddedFont>
    <p:embeddedFont>
      <p:font typeface="Inter Semi-Bold" charset="1" panose="02000503000000020004"/>
      <p:regular r:id="rId27"/>
    </p:embeddedFont>
    <p:embeddedFont>
      <p:font typeface="Inter Ultra-Bold" charset="1" panose="02000503000000020004"/>
      <p:regular r:id="rId28"/>
    </p:embeddedFont>
    <p:embeddedFont>
      <p:font typeface="Inter Heavy" charset="1" panose="0200050300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notesMasters/notesMaster1.xml" Type="http://schemas.openxmlformats.org/officeDocument/2006/relationships/notesMaster"/><Relationship Id="rId55" Target="theme/theme2.xml" Type="http://schemas.openxmlformats.org/officeDocument/2006/relationships/theme"/><Relationship Id="rId56" Target="notesSlides/notesSlide1.xml" Type="http://schemas.openxmlformats.org/officeDocument/2006/relationships/notesSlide"/><Relationship Id="rId57" Target="notesSlides/notesSlide2.xml" Type="http://schemas.openxmlformats.org/officeDocument/2006/relationships/notesSlide"/><Relationship Id="rId58" Target="notesSlides/notesSlide3.xml" Type="http://schemas.openxmlformats.org/officeDocument/2006/relationships/notesSlide"/><Relationship Id="rId59" Target="notesSlides/notesSlide4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5.xml" Type="http://schemas.openxmlformats.org/officeDocument/2006/relationships/notesSlide"/><Relationship Id="rId61" Target="notesSlides/notesSlide6.xml" Type="http://schemas.openxmlformats.org/officeDocument/2006/relationships/notesSlide"/><Relationship Id="rId62" Target="notesSlides/notesSlide7.xml" Type="http://schemas.openxmlformats.org/officeDocument/2006/relationships/notesSlide"/><Relationship Id="rId63" Target="notesSlides/notesSlide8.xml" Type="http://schemas.openxmlformats.org/officeDocument/2006/relationships/notesSlide"/><Relationship Id="rId64" Target="notesSlides/notesSlide9.xml" Type="http://schemas.openxmlformats.org/officeDocument/2006/relationships/notesSlide"/><Relationship Id="rId65" Target="notesSlides/notesSlide10.xml" Type="http://schemas.openxmlformats.org/officeDocument/2006/relationships/notesSlide"/><Relationship Id="rId66" Target="notesSlides/notesSlide11.xml" Type="http://schemas.openxmlformats.org/officeDocument/2006/relationships/notesSlide"/><Relationship Id="rId67" Target="notesSlides/notesSlide12.xml" Type="http://schemas.openxmlformats.org/officeDocument/2006/relationships/notesSlide"/><Relationship Id="rId68" Target="notesSlides/notesSlide13.xml" Type="http://schemas.openxmlformats.org/officeDocument/2006/relationships/notesSlide"/><Relationship Id="rId69" Target="notesSlides/notesSlide14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indústria de jogos no ano passado movimentou mais de 2 bilhões de dólares somente no brasil.</a:t>
            </a:r>
          </a:p>
          <a:p>
            <a:r>
              <a:rPr lang="en-US"/>
              <a:t>Esse é um mercado que tem crescido muito. E um segmento notável que vem ganhando popularidade recentemente, é o de RPGs de mesa.</a:t>
            </a:r>
          </a:p>
          <a:p>
            <a:r>
              <a:rPr lang="en-US"/>
              <a:t>RPG é um jogo de interpretação.</a:t>
            </a:r>
          </a:p>
          <a:p>
            <a:r>
              <a:rPr lang="en-US"/>
              <a:t>Nele Basicamente existe o mestre que é quem cria a história, desafiando os jogadores com batalhas e enigmas. </a:t>
            </a:r>
          </a:p>
          <a:p>
            <a:r>
              <a:rPr lang="en-US"/>
              <a:t>E os jogadores, que interpretam personagens tem as suas ações baseadas em dados, por exemplo, vamos supor que eu tenha que levantar uma caixa, e o mestre defina que eu tenha que tirar pelo menos 10 para conseguir levantar, eu rolo o dado (rolar dado) e isso defini se eu consegui ou não completar aquela ação, e dessa forma os jogadores possuem o objetivo de resolver os problemas que o mestre os apresenta.</a:t>
            </a:r>
          </a:p>
          <a:p>
            <a:r>
              <a:rPr lang="en-US"/>
              <a:t>Todo RPG de mesa tem como base um sistema, que auxilia o mestre na criação do RPG, seja na história ou no combate.</a:t>
            </a:r>
          </a:p>
          <a:p>
            <a:r>
              <a:rPr lang="en-US"/>
              <a:t>Existem vários sistemas e qualquer um pode criar, o que torna o jogo muito flexível e único.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 os requisitos não funcionais, temos um desempenho otimizado, segurança, responsabilidade, escalabilidade, além de uma interface intuitiva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modelo que a gente pretende seguir financeiramente seria um plano por assinatura, divulgando o produto principalmente em redes sociais, e buscando parcerias com lojas, marcas conhecidas nesse setor como D&amp;D e Tormenta, além de influciadores como jovem nerd.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Por tudo isso que foi falado pode se notar que é um projeto extremamente viável, principalmente levando em conta que atualmente não temos gastos nenhum, nem operacional, nem técnico, futuramente apenas vamos investir para colocar o site em um servidor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design do site atualmente possui dois temas o claro e escuro, a idea depois é permitir mais temas para que o usuário possa customizar o site deixando o flexível igual um rpg deve ser.</a:t>
            </a:r>
          </a:p>
          <a:p>
            <a:r>
              <a:rPr lang="en-US"/>
              <a:t>De início utilizamos a fonte inter, juntamente com cores neutras.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 a logo é justamente um dado estilizado com o nome do projeto ao lado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 justamente por ser único e muito flexível, existem vários sistemas, o que torna muito complexo e dificulta um pouco o principal foco do jogo q é se divertir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 disso surge o luden que é um software gerenciador de RPGs de mesa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 o objetivo de simplificar a criação e a organização de campanhas de RPG por meio de uma plataforma intuitiva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Nos queremos atingir é principalmente o público infanto-juvenil, mas como os rpgs de mesa fizeram sucesso na década de 80 é possível atingir um público mais velho também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auxiliar o desenvolvimento dessa solução foi usado a metodologia ágil Scrum, juntamente como plataformas como o github, que auxiliaram no versionamento do projeto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Aqui está o cronograma de atividades que a gente considerou essencial para o produto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 sobre os requisitos...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Temos os requisitos funcionais, que seria o cadastro de personagens, rpgs e sistemas, e também um editor de mapa pra dar mais imersão aos jogadores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96908"/>
            <a:ext cx="3072020" cy="3493184"/>
          </a:xfrm>
          <a:custGeom>
            <a:avLst/>
            <a:gdLst/>
            <a:ahLst/>
            <a:cxnLst/>
            <a:rect r="r" b="b" t="t" l="l"/>
            <a:pathLst>
              <a:path h="3493184" w="3072020">
                <a:moveTo>
                  <a:pt x="0" y="0"/>
                </a:moveTo>
                <a:lnTo>
                  <a:pt x="3072020" y="0"/>
                </a:lnTo>
                <a:lnTo>
                  <a:pt x="3072020" y="3493184"/>
                </a:lnTo>
                <a:lnTo>
                  <a:pt x="0" y="3493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832114" cy="1561490"/>
          </a:xfrm>
          <a:custGeom>
            <a:avLst/>
            <a:gdLst/>
            <a:ahLst/>
            <a:cxnLst/>
            <a:rect r="r" b="b" t="t" l="l"/>
            <a:pathLst>
              <a:path h="1561490" w="2832114">
                <a:moveTo>
                  <a:pt x="0" y="0"/>
                </a:moveTo>
                <a:lnTo>
                  <a:pt x="2832114" y="0"/>
                </a:lnTo>
                <a:lnTo>
                  <a:pt x="2832114" y="1561490"/>
                </a:lnTo>
                <a:lnTo>
                  <a:pt x="0" y="1561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0115" y="1253943"/>
            <a:ext cx="1989185" cy="1336247"/>
          </a:xfrm>
          <a:custGeom>
            <a:avLst/>
            <a:gdLst/>
            <a:ahLst/>
            <a:cxnLst/>
            <a:rect r="r" b="b" t="t" l="l"/>
            <a:pathLst>
              <a:path h="1336247" w="1989185">
                <a:moveTo>
                  <a:pt x="0" y="0"/>
                </a:moveTo>
                <a:lnTo>
                  <a:pt x="1989185" y="0"/>
                </a:lnTo>
                <a:lnTo>
                  <a:pt x="1989185" y="1336247"/>
                </a:lnTo>
                <a:lnTo>
                  <a:pt x="0" y="133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3566" y="4257904"/>
            <a:ext cx="11731142" cy="110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3"/>
              </a:lnSpc>
            </a:pPr>
            <a:r>
              <a:rPr lang="en-US" sz="6430">
                <a:solidFill>
                  <a:srgbClr val="FFFFFF"/>
                </a:solidFill>
                <a:latin typeface="Inter"/>
              </a:rPr>
              <a:t>Projeto interdisciplinar: Luden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  <p:sp>
        <p:nvSpPr>
          <p:cNvPr name="AutoShape 7" id="7"/>
          <p:cNvSpPr/>
          <p:nvPr/>
        </p:nvSpPr>
        <p:spPr>
          <a:xfrm>
            <a:off x="4533566" y="5479180"/>
            <a:ext cx="115859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533565" y="5498230"/>
            <a:ext cx="1173114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868383"/>
                </a:solidFill>
                <a:latin typeface="Inter"/>
              </a:rPr>
              <a:t>Curso: Desenvolvimento de Software Multiplataforma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7013" y="4274503"/>
            <a:ext cx="607397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Requisitos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35446"/>
            <a:ext cx="14037426" cy="392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Gerenciar personagens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Cadastrar rpgs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Criar sistemas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Visualizar/Manipular mapa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60318"/>
            <a:ext cx="12487691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Inter Bold"/>
              </a:rPr>
              <a:t>Requisitos Funcionais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92440"/>
            <a:ext cx="14037426" cy="392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Desempenho Otimizado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Segurança de Dados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Interface Intuitiva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Escalabilidade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60318"/>
            <a:ext cx="15159349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Inter Bold"/>
              </a:rPr>
              <a:t>Requisitos Não Funcionais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2805" y="798133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44093" y="2587948"/>
            <a:ext cx="11999815" cy="6670352"/>
          </a:xfrm>
          <a:custGeom>
            <a:avLst/>
            <a:gdLst/>
            <a:ahLst/>
            <a:cxnLst/>
            <a:rect r="r" b="b" t="t" l="l"/>
            <a:pathLst>
              <a:path h="6670352" w="11999815">
                <a:moveTo>
                  <a:pt x="0" y="0"/>
                </a:moveTo>
                <a:lnTo>
                  <a:pt x="11999814" y="0"/>
                </a:lnTo>
                <a:lnTo>
                  <a:pt x="11999814" y="6670352"/>
                </a:lnTo>
                <a:lnTo>
                  <a:pt x="0" y="667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66775"/>
            <a:ext cx="11391751" cy="15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Inter Bold"/>
              </a:rPr>
              <a:t>Modelo de Negócios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2805" y="798133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66775"/>
            <a:ext cx="6286054" cy="15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Inter Bold"/>
              </a:rPr>
              <a:t>Viabilidade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23945"/>
            <a:ext cx="10216669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Análise Financeira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Sustentabilidade Técnica</a:t>
            </a:r>
          </a:p>
          <a:p>
            <a:pPr marL="1209041" indent="-604520" lvl="1">
              <a:lnSpc>
                <a:spcPts val="7840"/>
              </a:lnSpc>
              <a:buFont typeface="Arial"/>
              <a:buChar char="•"/>
            </a:pPr>
            <a:r>
              <a:rPr lang="en-US" sz="5600">
                <a:solidFill>
                  <a:srgbClr val="868383"/>
                </a:solidFill>
                <a:latin typeface="Inter"/>
              </a:rPr>
              <a:t>Mercado Potencial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2805" y="798133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8482" y="4902299"/>
            <a:ext cx="7515427" cy="2910333"/>
            <a:chOff x="0" y="0"/>
            <a:chExt cx="812800" cy="3147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14755"/>
            </a:xfrm>
            <a:custGeom>
              <a:avLst/>
              <a:gdLst/>
              <a:ahLst/>
              <a:cxnLst/>
              <a:rect r="r" b="b" t="t" l="l"/>
              <a:pathLst>
                <a:path h="3147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4755"/>
                  </a:lnTo>
                  <a:lnTo>
                    <a:pt x="0" y="314755"/>
                  </a:ln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343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476" y="5154954"/>
            <a:ext cx="2405024" cy="24050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83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48482" y="885825"/>
            <a:ext cx="3468142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Inter Bold"/>
              </a:rPr>
              <a:t>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50031" y="5271615"/>
            <a:ext cx="1765548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Inter Bold"/>
              </a:rPr>
              <a:t>Inter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Inter"/>
              </a:rPr>
              <a:t>Inter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083351" y="5154954"/>
            <a:ext cx="2790266" cy="2405024"/>
            <a:chOff x="0" y="0"/>
            <a:chExt cx="9429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2996" cy="812800"/>
            </a:xfrm>
            <a:custGeom>
              <a:avLst/>
              <a:gdLst/>
              <a:ahLst/>
              <a:cxnLst/>
              <a:rect r="r" b="b" t="t" l="l"/>
              <a:pathLst>
                <a:path h="812800" w="942996">
                  <a:moveTo>
                    <a:pt x="0" y="0"/>
                  </a:moveTo>
                  <a:lnTo>
                    <a:pt x="942996" y="0"/>
                  </a:lnTo>
                  <a:lnTo>
                    <a:pt x="9429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942996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168996" y="5154954"/>
            <a:ext cx="1704621" cy="2405024"/>
            <a:chOff x="0" y="0"/>
            <a:chExt cx="57609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6092" cy="812800"/>
            </a:xfrm>
            <a:custGeom>
              <a:avLst/>
              <a:gdLst/>
              <a:ahLst/>
              <a:cxnLst/>
              <a:rect r="r" b="b" t="t" l="l"/>
              <a:pathLst>
                <a:path h="812800" w="576092">
                  <a:moveTo>
                    <a:pt x="0" y="0"/>
                  </a:moveTo>
                  <a:lnTo>
                    <a:pt x="576092" y="0"/>
                  </a:lnTo>
                  <a:lnTo>
                    <a:pt x="5760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76092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28958" y="3081754"/>
            <a:ext cx="56109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Multiplos Temas: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063782" y="4902299"/>
            <a:ext cx="7515427" cy="2910333"/>
            <a:chOff x="0" y="0"/>
            <a:chExt cx="812800" cy="3147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14755"/>
            </a:xfrm>
            <a:custGeom>
              <a:avLst/>
              <a:gdLst/>
              <a:ahLst/>
              <a:cxnLst/>
              <a:rect r="r" b="b" t="t" l="l"/>
              <a:pathLst>
                <a:path h="3147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4755"/>
                  </a:lnTo>
                  <a:lnTo>
                    <a:pt x="0" y="31475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343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20776" y="5154954"/>
            <a:ext cx="2405024" cy="240502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8383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765331" y="5271615"/>
            <a:ext cx="1765548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Inter Bold"/>
              </a:rPr>
              <a:t>Inter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Inter"/>
              </a:rPr>
              <a:t>Inter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198651" y="5154954"/>
            <a:ext cx="2790266" cy="2405024"/>
            <a:chOff x="0" y="0"/>
            <a:chExt cx="942996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2996" cy="812800"/>
            </a:xfrm>
            <a:custGeom>
              <a:avLst/>
              <a:gdLst/>
              <a:ahLst/>
              <a:cxnLst/>
              <a:rect r="r" b="b" t="t" l="l"/>
              <a:pathLst>
                <a:path h="812800" w="942996">
                  <a:moveTo>
                    <a:pt x="0" y="0"/>
                  </a:moveTo>
                  <a:lnTo>
                    <a:pt x="942996" y="0"/>
                  </a:lnTo>
                  <a:lnTo>
                    <a:pt x="94299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942996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284296" y="5154954"/>
            <a:ext cx="1704621" cy="2405024"/>
            <a:chOff x="0" y="0"/>
            <a:chExt cx="576092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6092" cy="812800"/>
            </a:xfrm>
            <a:custGeom>
              <a:avLst/>
              <a:gdLst/>
              <a:ahLst/>
              <a:cxnLst/>
              <a:rect r="r" b="b" t="t" l="l"/>
              <a:pathLst>
                <a:path h="812800" w="576092">
                  <a:moveTo>
                    <a:pt x="0" y="0"/>
                  </a:moveTo>
                  <a:lnTo>
                    <a:pt x="576092" y="0"/>
                  </a:lnTo>
                  <a:lnTo>
                    <a:pt x="5760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576092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32805" y="798133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8482" y="885825"/>
            <a:ext cx="3468142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Inter Bold"/>
              </a:rPr>
              <a:t>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65331" y="5271615"/>
            <a:ext cx="1765548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Inter Bold"/>
              </a:rPr>
              <a:t>Inter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Inter"/>
              </a:rPr>
              <a:t>Inter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31519" y="4120336"/>
            <a:ext cx="2209231" cy="2512109"/>
          </a:xfrm>
          <a:custGeom>
            <a:avLst/>
            <a:gdLst/>
            <a:ahLst/>
            <a:cxnLst/>
            <a:rect r="r" b="b" t="t" l="l"/>
            <a:pathLst>
              <a:path h="2512109" w="2209231">
                <a:moveTo>
                  <a:pt x="0" y="0"/>
                </a:moveTo>
                <a:lnTo>
                  <a:pt x="2209231" y="0"/>
                </a:lnTo>
                <a:lnTo>
                  <a:pt x="2209231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06262" y="4625501"/>
            <a:ext cx="2978660" cy="135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FFFFFF"/>
                </a:solidFill>
                <a:latin typeface="Inter"/>
              </a:rPr>
              <a:t>Luden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23843" y="4184652"/>
            <a:ext cx="5840313" cy="171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FFFFFF"/>
                </a:solidFill>
                <a:latin typeface="Inter Bold"/>
              </a:rPr>
              <a:t>Protótipo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9357" y="1562100"/>
            <a:ext cx="5857875" cy="4588670"/>
          </a:xfrm>
          <a:custGeom>
            <a:avLst/>
            <a:gdLst/>
            <a:ahLst/>
            <a:cxnLst/>
            <a:rect r="r" b="b" t="t" l="l"/>
            <a:pathLst>
              <a:path h="4588670" w="5857875">
                <a:moveTo>
                  <a:pt x="0" y="0"/>
                </a:moveTo>
                <a:lnTo>
                  <a:pt x="5857875" y="0"/>
                </a:lnTo>
                <a:lnTo>
                  <a:pt x="5857875" y="4588670"/>
                </a:lnTo>
                <a:lnTo>
                  <a:pt x="0" y="458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898" b="-45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7720" y="1562100"/>
            <a:ext cx="7398544" cy="4588670"/>
          </a:xfrm>
          <a:custGeom>
            <a:avLst/>
            <a:gdLst/>
            <a:ahLst/>
            <a:cxnLst/>
            <a:rect r="r" b="b" t="t" l="l"/>
            <a:pathLst>
              <a:path h="4588670" w="7398544">
                <a:moveTo>
                  <a:pt x="0" y="0"/>
                </a:moveTo>
                <a:lnTo>
                  <a:pt x="7398544" y="0"/>
                </a:lnTo>
                <a:lnTo>
                  <a:pt x="7398544" y="4588670"/>
                </a:lnTo>
                <a:lnTo>
                  <a:pt x="0" y="4588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5" r="0" b="-3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560" y="7827899"/>
            <a:ext cx="1662659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Sobre a experiência Luden: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3267" y="8825941"/>
            <a:ext cx="16622882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FFFFFF"/>
                </a:solidFill>
                <a:latin typeface="Inter"/>
              </a:rPr>
              <a:t>Como o jogo funciona?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5" y="233456"/>
            <a:ext cx="3931920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Inter"/>
              </a:rPr>
              <a:t>11/20/2023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7234" y="1256157"/>
            <a:ext cx="763890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Técnicas: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0770" y="3252317"/>
            <a:ext cx="7638900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925" indent="-271462" lvl="1">
              <a:lnSpc>
                <a:spcPts val="43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</a:rPr>
              <a:t>O que é ser isométrico?</a:t>
            </a:r>
          </a:p>
          <a:p>
            <a:pPr algn="l" marL="542925" indent="-271462" lvl="1">
              <a:lnSpc>
                <a:spcPts val="432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</a:rPr>
              <a:t>O que é rasterização?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2478" y="4731100"/>
            <a:ext cx="5002532" cy="5002532"/>
          </a:xfrm>
          <a:custGeom>
            <a:avLst/>
            <a:gdLst/>
            <a:ahLst/>
            <a:cxnLst/>
            <a:rect r="r" b="b" t="t" l="l"/>
            <a:pathLst>
              <a:path h="5002532" w="5002532">
                <a:moveTo>
                  <a:pt x="0" y="0"/>
                </a:moveTo>
                <a:lnTo>
                  <a:pt x="5002532" y="0"/>
                </a:lnTo>
                <a:lnTo>
                  <a:pt x="5002532" y="5002532"/>
                </a:lnTo>
                <a:lnTo>
                  <a:pt x="0" y="500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13106" y="6004689"/>
            <a:ext cx="5962275" cy="3312375"/>
          </a:xfrm>
          <a:custGeom>
            <a:avLst/>
            <a:gdLst/>
            <a:ahLst/>
            <a:cxnLst/>
            <a:rect r="r" b="b" t="t" l="l"/>
            <a:pathLst>
              <a:path h="3312375" w="5962275">
                <a:moveTo>
                  <a:pt x="0" y="0"/>
                </a:moveTo>
                <a:lnTo>
                  <a:pt x="5962275" y="0"/>
                </a:lnTo>
                <a:lnTo>
                  <a:pt x="5962275" y="3312375"/>
                </a:lnTo>
                <a:lnTo>
                  <a:pt x="0" y="3312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107464" y="9810973"/>
            <a:ext cx="5907024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Inter"/>
              </a:rPr>
              <a:t>Sample Footer Text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07136" y="370749"/>
            <a:ext cx="9144000" cy="5285232"/>
          </a:xfrm>
          <a:custGeom>
            <a:avLst/>
            <a:gdLst/>
            <a:ahLst/>
            <a:cxnLst/>
            <a:rect r="r" b="b" t="t" l="l"/>
            <a:pathLst>
              <a:path h="5285232" w="9144000">
                <a:moveTo>
                  <a:pt x="0" y="0"/>
                </a:moveTo>
                <a:lnTo>
                  <a:pt x="9144000" y="0"/>
                </a:lnTo>
                <a:lnTo>
                  <a:pt x="9144000" y="5285232"/>
                </a:lnTo>
                <a:lnTo>
                  <a:pt x="0" y="528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17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25046" y="847126"/>
            <a:ext cx="3086100" cy="1517654"/>
            <a:chOff x="0" y="0"/>
            <a:chExt cx="812800" cy="3997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437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0809" y="3119687"/>
            <a:ext cx="1560512" cy="1612744"/>
            <a:chOff x="0" y="0"/>
            <a:chExt cx="6362700" cy="6575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3"/>
              <a:stretch>
                <a:fillRect l="-1676" t="0" r="-167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30809" y="7935637"/>
            <a:ext cx="1560512" cy="1612744"/>
            <a:chOff x="0" y="0"/>
            <a:chExt cx="6362700" cy="6575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4"/>
              <a:stretch>
                <a:fillRect l="-1676" t="0" r="-167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0809" y="5484906"/>
            <a:ext cx="1560512" cy="1612744"/>
            <a:chOff x="0" y="0"/>
            <a:chExt cx="6362700" cy="65756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5"/>
              <a:stretch>
                <a:fillRect l="-1109" t="0" r="-110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3052161"/>
            <a:ext cx="1560512" cy="1612744"/>
            <a:chOff x="0" y="0"/>
            <a:chExt cx="6362700" cy="65756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6"/>
              <a:stretch>
                <a:fillRect l="-1676" t="0" r="-167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44000" y="5484906"/>
            <a:ext cx="1560512" cy="1612744"/>
            <a:chOff x="0" y="0"/>
            <a:chExt cx="6362700" cy="6575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350013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3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484594"/>
                    <a:pt x="6350013" y="1082383"/>
                  </a:cubicBezTo>
                  <a:lnTo>
                    <a:pt x="6350013" y="5480583"/>
                  </a:lnTo>
                  <a:close/>
                </a:path>
              </a:pathLst>
            </a:custGeom>
            <a:blipFill>
              <a:blip r:embed="rId7"/>
              <a:stretch>
                <a:fillRect l="-1676" t="0" r="-167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656626"/>
            <a:ext cx="8272388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Inter Bold"/>
              </a:rPr>
              <a:t>Sobre nós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59980" y="2937861"/>
            <a:ext cx="4975921" cy="98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5762">
                <a:solidFill>
                  <a:srgbClr val="FFFFFF"/>
                </a:solidFill>
                <a:latin typeface="Inter"/>
              </a:rPr>
              <a:t>Milena Martini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71212" y="5370606"/>
            <a:ext cx="5005482" cy="98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5762">
                <a:solidFill>
                  <a:srgbClr val="FFFFFF"/>
                </a:solidFill>
                <a:latin typeface="Inter"/>
              </a:rPr>
              <a:t>Davi Monteiro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59980" y="7821337"/>
            <a:ext cx="4975921" cy="98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5762">
                <a:solidFill>
                  <a:srgbClr val="FFFFFF"/>
                </a:solidFill>
                <a:latin typeface="Inter"/>
              </a:rPr>
              <a:t>Gabriel Costal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59980" y="5370606"/>
            <a:ext cx="4975921" cy="98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5762">
                <a:solidFill>
                  <a:srgbClr val="FFFFFF"/>
                </a:solidFill>
                <a:latin typeface="Inter"/>
              </a:rPr>
              <a:t>Luiz Henrique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41174" y="3005387"/>
            <a:ext cx="6288088" cy="98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</a:pPr>
            <a:r>
              <a:rPr lang="en-US" sz="5762">
                <a:solidFill>
                  <a:srgbClr val="FFFFFF"/>
                </a:solidFill>
                <a:latin typeface="Inter"/>
              </a:rPr>
              <a:t>João Vitor Tristão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39641" y="3849859"/>
            <a:ext cx="187627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68383"/>
                </a:solidFill>
                <a:latin typeface="Inter"/>
              </a:rPr>
              <a:t>Designer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39641" y="8665808"/>
            <a:ext cx="31654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68383"/>
                </a:solidFill>
                <a:latin typeface="Inter"/>
              </a:rPr>
              <a:t>Desenvolvedor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9641" y="6215077"/>
            <a:ext cx="31654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68383"/>
                </a:solidFill>
                <a:latin typeface="Inter"/>
              </a:rPr>
              <a:t>Desenvolvedor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41174" y="6282603"/>
            <a:ext cx="31654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68383"/>
                </a:solidFill>
                <a:latin typeface="Inter"/>
              </a:rPr>
              <a:t>Desenvolvedor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41174" y="3917384"/>
            <a:ext cx="6499324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868383"/>
                </a:solidFill>
                <a:latin typeface="Inter"/>
              </a:rPr>
              <a:t>Product Owner/Desenvolvedor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6150" y="1254919"/>
            <a:ext cx="3602832" cy="5436395"/>
          </a:xfrm>
          <a:custGeom>
            <a:avLst/>
            <a:gdLst/>
            <a:ahLst/>
            <a:cxnLst/>
            <a:rect r="r" b="b" t="t" l="l"/>
            <a:pathLst>
              <a:path h="5436395" w="3602832">
                <a:moveTo>
                  <a:pt x="0" y="0"/>
                </a:moveTo>
                <a:lnTo>
                  <a:pt x="3602832" y="0"/>
                </a:lnTo>
                <a:lnTo>
                  <a:pt x="3602832" y="5436395"/>
                </a:lnTo>
                <a:lnTo>
                  <a:pt x="0" y="5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5" t="0" r="-2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7562" y="1254919"/>
            <a:ext cx="3748088" cy="5436395"/>
          </a:xfrm>
          <a:custGeom>
            <a:avLst/>
            <a:gdLst/>
            <a:ahLst/>
            <a:cxnLst/>
            <a:rect r="r" b="b" t="t" l="l"/>
            <a:pathLst>
              <a:path h="5436395" w="3748088">
                <a:moveTo>
                  <a:pt x="0" y="0"/>
                </a:moveTo>
                <a:lnTo>
                  <a:pt x="3748088" y="0"/>
                </a:lnTo>
                <a:lnTo>
                  <a:pt x="3748088" y="5436395"/>
                </a:lnTo>
                <a:lnTo>
                  <a:pt x="0" y="5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2" t="0" r="-3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1850" y="1254919"/>
            <a:ext cx="3810000" cy="5436395"/>
          </a:xfrm>
          <a:custGeom>
            <a:avLst/>
            <a:gdLst/>
            <a:ahLst/>
            <a:cxnLst/>
            <a:rect r="r" b="b" t="t" l="l"/>
            <a:pathLst>
              <a:path h="5436395" w="3810000">
                <a:moveTo>
                  <a:pt x="0" y="0"/>
                </a:moveTo>
                <a:lnTo>
                  <a:pt x="3810000" y="0"/>
                </a:lnTo>
                <a:lnTo>
                  <a:pt x="3810000" y="5436395"/>
                </a:lnTo>
                <a:lnTo>
                  <a:pt x="0" y="5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2" t="0" r="-2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9560" y="7827899"/>
            <a:ext cx="16626590" cy="100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Sobre as inspirações: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267" y="8825941"/>
            <a:ext cx="16622882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FFFFFF"/>
                </a:solidFill>
                <a:latin typeface="Inter"/>
              </a:rPr>
              <a:t>Isométrico, Rasterização.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645" y="233456"/>
            <a:ext cx="3931920" cy="19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Inter"/>
              </a:rPr>
              <a:t>11/20/2023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15948" y="118616"/>
            <a:ext cx="4471988" cy="4571973"/>
          </a:xfrm>
          <a:custGeom>
            <a:avLst/>
            <a:gdLst/>
            <a:ahLst/>
            <a:cxnLst/>
            <a:rect r="r" b="b" t="t" l="l"/>
            <a:pathLst>
              <a:path h="4571973" w="4471988">
                <a:moveTo>
                  <a:pt x="0" y="0"/>
                </a:moveTo>
                <a:lnTo>
                  <a:pt x="4471988" y="0"/>
                </a:lnTo>
                <a:lnTo>
                  <a:pt x="4471988" y="4571972"/>
                </a:lnTo>
                <a:lnTo>
                  <a:pt x="0" y="4571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6315" b="-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04716" y="118616"/>
            <a:ext cx="4471988" cy="4571973"/>
          </a:xfrm>
          <a:custGeom>
            <a:avLst/>
            <a:gdLst/>
            <a:ahLst/>
            <a:cxnLst/>
            <a:rect r="r" b="b" t="t" l="l"/>
            <a:pathLst>
              <a:path h="4571973" w="4471988">
                <a:moveTo>
                  <a:pt x="0" y="0"/>
                </a:moveTo>
                <a:lnTo>
                  <a:pt x="4471987" y="0"/>
                </a:lnTo>
                <a:lnTo>
                  <a:pt x="4471987" y="4571972"/>
                </a:lnTo>
                <a:lnTo>
                  <a:pt x="0" y="4571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67" t="0" r="-55890" b="-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14948" y="4810678"/>
            <a:ext cx="9060754" cy="5360452"/>
          </a:xfrm>
          <a:custGeom>
            <a:avLst/>
            <a:gdLst/>
            <a:ahLst/>
            <a:cxnLst/>
            <a:rect r="r" b="b" t="t" l="l"/>
            <a:pathLst>
              <a:path h="5360452" w="9060754">
                <a:moveTo>
                  <a:pt x="0" y="0"/>
                </a:moveTo>
                <a:lnTo>
                  <a:pt x="9060754" y="0"/>
                </a:lnTo>
                <a:lnTo>
                  <a:pt x="9060754" y="5360453"/>
                </a:lnTo>
                <a:lnTo>
                  <a:pt x="0" y="5360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14" t="0" r="-88" b="-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15299" y="8117642"/>
            <a:ext cx="3113471" cy="3113471"/>
          </a:xfrm>
          <a:custGeom>
            <a:avLst/>
            <a:gdLst/>
            <a:ahLst/>
            <a:cxnLst/>
            <a:rect r="r" b="b" t="t" l="l"/>
            <a:pathLst>
              <a:path h="3113471" w="3113471">
                <a:moveTo>
                  <a:pt x="0" y="0"/>
                </a:moveTo>
                <a:lnTo>
                  <a:pt x="3113471" y="0"/>
                </a:lnTo>
                <a:lnTo>
                  <a:pt x="3113471" y="3113471"/>
                </a:lnTo>
                <a:lnTo>
                  <a:pt x="0" y="3113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024" y="1238334"/>
            <a:ext cx="7012638" cy="170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6150">
                <a:solidFill>
                  <a:srgbClr val="FFFFFF"/>
                </a:solidFill>
                <a:latin typeface="Inter Bold"/>
              </a:rPr>
              <a:t>As inspirações </a:t>
            </a:r>
          </a:p>
          <a:p>
            <a:pPr algn="l">
              <a:lnSpc>
                <a:spcPts val="6642"/>
              </a:lnSpc>
            </a:pPr>
            <a:r>
              <a:rPr lang="en-US" sz="6150">
                <a:solidFill>
                  <a:srgbClr val="FFFFFF"/>
                </a:solidFill>
                <a:latin typeface="Inter Bold"/>
              </a:rPr>
              <a:t>in-game: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0302" y="4300533"/>
            <a:ext cx="12027396" cy="15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Inter Bold"/>
              </a:rPr>
              <a:t>Considerações Finais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5612" y="1102276"/>
            <a:ext cx="5237559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Inter Bold"/>
              </a:rPr>
              <a:t>Referências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632805" y="1028700"/>
            <a:ext cx="3086100" cy="1517654"/>
            <a:chOff x="0" y="0"/>
            <a:chExt cx="812800" cy="3997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4452" y="2558293"/>
            <a:ext cx="17539097" cy="6700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Asp.net.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 Disponível em: &lt;https://learn.microsoft.com/pt-br/aspnet/core/?view=aspnetcore-8.0&gt;.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Entity Framework.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 Disponível em: &lt;https://learn.microsoft.com/pt-br/ef/&gt;.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.NET. 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Disponível em: &lt;https://dotnet.microsoft.com/pt-br/&gt;.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React.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 Disponível em: &lt;https://react.dev&gt;.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Shadcn/ui.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 Disponível em: &lt;https://ui.shadcn.com&gt;.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Vite.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 Disponível em: &lt;https://vitejs.dev&gt;. Acesso em: 21 nov. 2023.</a:t>
            </a:r>
          </a:p>
          <a:p>
            <a:pPr marL="690893" indent="-345447" lvl="1">
              <a:lnSpc>
                <a:spcPts val="59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Inter Bold"/>
              </a:rPr>
              <a:t>Godot Engine. </a:t>
            </a:r>
            <a:r>
              <a:rPr lang="en-US" sz="3200">
                <a:solidFill>
                  <a:srgbClr val="868383"/>
                </a:solidFill>
                <a:latin typeface="Inter"/>
              </a:rPr>
              <a:t>Disponível em: &lt;https://godotengine.org&gt;. Acesso em: 21 nov. 2023.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48581" y="9519805"/>
            <a:ext cx="246906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21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3142" y="3771243"/>
            <a:ext cx="13021717" cy="311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Inter Bold"/>
              </a:rPr>
              <a:t>Obrigado pela atenção.</a:t>
            </a:r>
          </a:p>
          <a:p>
            <a:pPr algn="ctr">
              <a:lnSpc>
                <a:spcPts val="125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248698" y="5466698"/>
            <a:ext cx="5790605" cy="74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5300">
                <a:solidFill>
                  <a:srgbClr val="868383"/>
                </a:solidFill>
                <a:latin typeface="Inter"/>
              </a:rPr>
              <a:t>Alguma pergunta?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cover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4420" y="4300533"/>
            <a:ext cx="6139160" cy="15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Inter Bold"/>
              </a:rPr>
              <a:t>Introdução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96267"/>
            <a:ext cx="11297394" cy="74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4"/>
              </a:lnSpc>
              <a:spcBef>
                <a:spcPct val="0"/>
              </a:spcBef>
            </a:pPr>
            <a:r>
              <a:rPr lang="en-US" sz="5300">
                <a:solidFill>
                  <a:srgbClr val="868383"/>
                </a:solidFill>
                <a:latin typeface="Inter"/>
              </a:rPr>
              <a:t>C</a:t>
            </a:r>
            <a:r>
              <a:rPr lang="en-US" sz="5300">
                <a:solidFill>
                  <a:srgbClr val="868383"/>
                </a:solidFill>
                <a:latin typeface="Inter"/>
              </a:rPr>
              <a:t>omplexidade ao organizar e jogar.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5627" y="3452710"/>
            <a:ext cx="6069952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Inter Bold"/>
              </a:rPr>
              <a:t>Problema</a:t>
            </a:r>
          </a:p>
        </p:txBody>
      </p:sp>
      <p:sp>
        <p:nvSpPr>
          <p:cNvPr name="AutoShape 4" id="4"/>
          <p:cNvSpPr/>
          <p:nvPr/>
        </p:nvSpPr>
        <p:spPr>
          <a:xfrm>
            <a:off x="1085664" y="5446614"/>
            <a:ext cx="8196262" cy="161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4826" y="3043223"/>
            <a:ext cx="5507498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Inter Bold"/>
              </a:rPr>
              <a:t>O que é?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5843" y="5242257"/>
            <a:ext cx="869422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68383"/>
                </a:solidFill>
                <a:latin typeface="Inter"/>
              </a:rPr>
              <a:t>Software de gerenciamento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868383"/>
                </a:solidFill>
                <a:latin typeface="Inter"/>
              </a:rPr>
              <a:t>para rpgs de mesa.</a:t>
            </a:r>
          </a:p>
        </p:txBody>
      </p:sp>
      <p:sp>
        <p:nvSpPr>
          <p:cNvPr name="AutoShape 4" id="4"/>
          <p:cNvSpPr/>
          <p:nvPr/>
        </p:nvSpPr>
        <p:spPr>
          <a:xfrm>
            <a:off x="1104863" y="5037127"/>
            <a:ext cx="8196262" cy="161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940" y="2248866"/>
            <a:ext cx="2065575" cy="1922395"/>
          </a:xfrm>
          <a:custGeom>
            <a:avLst/>
            <a:gdLst/>
            <a:ahLst/>
            <a:cxnLst/>
            <a:rect r="r" b="b" t="t" l="l"/>
            <a:pathLst>
              <a:path h="1922395" w="2065575">
                <a:moveTo>
                  <a:pt x="0" y="0"/>
                </a:moveTo>
                <a:lnTo>
                  <a:pt x="2065574" y="0"/>
                </a:lnTo>
                <a:lnTo>
                  <a:pt x="2065574" y="1922395"/>
                </a:lnTo>
                <a:lnTo>
                  <a:pt x="0" y="1922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8202" y="2341067"/>
            <a:ext cx="4740176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Inter Bold"/>
              </a:rPr>
              <a:t>Objetivo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1940" y="4470750"/>
            <a:ext cx="15361017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868383"/>
                </a:solidFill>
                <a:latin typeface="Inter"/>
              </a:rPr>
              <a:t>Desenvolver uma plataforma que simplifique a criação, organização e acompanhamento de campanhas de RPG.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7958" y="1436337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378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62694" y="3322812"/>
            <a:ext cx="9871916" cy="6964188"/>
          </a:xfrm>
          <a:custGeom>
            <a:avLst/>
            <a:gdLst/>
            <a:ahLst/>
            <a:cxnLst/>
            <a:rect r="r" b="b" t="t" l="l"/>
            <a:pathLst>
              <a:path h="6964188" w="9871916">
                <a:moveTo>
                  <a:pt x="0" y="0"/>
                </a:moveTo>
                <a:lnTo>
                  <a:pt x="9871916" y="0"/>
                </a:lnTo>
                <a:lnTo>
                  <a:pt x="9871916" y="6964188"/>
                </a:lnTo>
                <a:lnTo>
                  <a:pt x="0" y="6964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45837"/>
            <a:ext cx="8272388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Inter Bold"/>
              </a:rPr>
              <a:t>Público-Alvo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32480"/>
            <a:ext cx="7085528" cy="36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868383"/>
                </a:solidFill>
                <a:latin typeface="Inter"/>
              </a:rPr>
              <a:t>J</a:t>
            </a:r>
            <a:r>
              <a:rPr lang="en-US" sz="5199">
                <a:solidFill>
                  <a:srgbClr val="868383"/>
                </a:solidFill>
                <a:latin typeface="Inter"/>
              </a:rPr>
              <a:t>ogadores em busca de uma experiência mais organizada e imersiva.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1988" y="2644184"/>
            <a:ext cx="13488293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Inter Bold"/>
              </a:rPr>
              <a:t>Metodologias Utilizadas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3350" y="4537031"/>
            <a:ext cx="14772661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868383"/>
                </a:solidFill>
                <a:latin typeface="Inter"/>
              </a:rPr>
              <a:t>Utilização de metodologias ágeis, como Scrum, para garantir flexibilidade e eficiência no desenvolvimento.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691988" y="4413206"/>
            <a:ext cx="1348829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26958" y="913463"/>
            <a:ext cx="3086100" cy="1517654"/>
            <a:chOff x="0" y="0"/>
            <a:chExt cx="812800" cy="3997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9711"/>
            </a:xfrm>
            <a:custGeom>
              <a:avLst/>
              <a:gdLst/>
              <a:ahLst/>
              <a:cxnLst/>
              <a:rect r="r" b="b" t="t" l="l"/>
              <a:pathLst>
                <a:path h="3997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99711"/>
                  </a:lnTo>
                  <a:lnTo>
                    <a:pt x="0" y="3997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42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3387" y="3006966"/>
            <a:ext cx="16081225" cy="6251334"/>
          </a:xfrm>
          <a:custGeom>
            <a:avLst/>
            <a:gdLst/>
            <a:ahLst/>
            <a:cxnLst/>
            <a:rect r="r" b="b" t="t" l="l"/>
            <a:pathLst>
              <a:path h="6251334" w="16081225">
                <a:moveTo>
                  <a:pt x="0" y="0"/>
                </a:moveTo>
                <a:lnTo>
                  <a:pt x="16081226" y="0"/>
                </a:lnTo>
                <a:lnTo>
                  <a:pt x="16081226" y="6251334"/>
                </a:lnTo>
                <a:lnTo>
                  <a:pt x="0" y="6251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68" r="-2010" b="-9546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3320" y="888069"/>
            <a:ext cx="7310586" cy="1543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Inter Bold"/>
              </a:rPr>
              <a:t> Cronograma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309858" y="9262549"/>
            <a:ext cx="724352" cy="823658"/>
          </a:xfrm>
          <a:custGeom>
            <a:avLst/>
            <a:gdLst/>
            <a:ahLst/>
            <a:cxnLst/>
            <a:rect r="r" b="b" t="t" l="l"/>
            <a:pathLst>
              <a:path h="823658" w="724352">
                <a:moveTo>
                  <a:pt x="0" y="0"/>
                </a:moveTo>
                <a:lnTo>
                  <a:pt x="724352" y="0"/>
                </a:lnTo>
                <a:lnTo>
                  <a:pt x="724352" y="823658"/>
                </a:lnTo>
                <a:lnTo>
                  <a:pt x="0" y="82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610271" y="9519805"/>
            <a:ext cx="12352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</a:rPr>
              <a:t>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645" y="233489"/>
            <a:ext cx="3931920" cy="1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FFFFFF"/>
                </a:solidFill>
                <a:latin typeface="Inter"/>
              </a:rPr>
              <a:t>07/12</a:t>
            </a:r>
            <a:r>
              <a:rPr lang="en-US" sz="1200">
                <a:solidFill>
                  <a:srgbClr val="FFFFFF"/>
                </a:solidFill>
                <a:latin typeface="Inter"/>
              </a:rPr>
              <a:t>/2023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DAF0vt4W9p0</dc:identifier>
  <dcterms:modified xsi:type="dcterms:W3CDTF">2011-08-01T06:04:30Z</dcterms:modified>
  <cp:revision>1</cp:revision>
  <dc:title>Luden</dc:title>
</cp:coreProperties>
</file>